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3" r:id="rId9"/>
    <p:sldId id="264" r:id="rId10"/>
    <p:sldId id="265" r:id="rId11"/>
    <p:sldId id="266" r:id="rId12"/>
    <p:sldId id="279" r:id="rId13"/>
    <p:sldId id="267" r:id="rId14"/>
    <p:sldId id="277" r:id="rId15"/>
    <p:sldId id="268" r:id="rId16"/>
    <p:sldId id="273" r:id="rId17"/>
    <p:sldId id="269" r:id="rId18"/>
    <p:sldId id="274" r:id="rId19"/>
    <p:sldId id="270" r:id="rId20"/>
    <p:sldId id="271" r:id="rId21"/>
    <p:sldId id="278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F8BA8F-2DCE-4465-A69C-8AF09575D090}" v="1" dt="2022-12-01T17:01:02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3"/>
    <p:restoredTop sz="95865"/>
  </p:normalViewPr>
  <p:slideViewPr>
    <p:cSldViewPr snapToGrid="0">
      <p:cViewPr varScale="1">
        <p:scale>
          <a:sx n="112" d="100"/>
          <a:sy n="112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jamuri, Surya Naga Vinay Bhushan" userId="857bb5f0-261b-4db1-bb6f-30141ce96f85" providerId="ADAL" clId="{54F8BA8F-2DCE-4465-A69C-8AF09575D090}"/>
    <pc:docChg chg="custSel addSld modSld">
      <pc:chgData name="Vinjamuri, Surya Naga Vinay Bhushan" userId="857bb5f0-261b-4db1-bb6f-30141ce96f85" providerId="ADAL" clId="{54F8BA8F-2DCE-4465-A69C-8AF09575D090}" dt="2022-12-01T17:05:07.598" v="47" actId="20577"/>
      <pc:docMkLst>
        <pc:docMk/>
      </pc:docMkLst>
      <pc:sldChg chg="modSp mod">
        <pc:chgData name="Vinjamuri, Surya Naga Vinay Bhushan" userId="857bb5f0-261b-4db1-bb6f-30141ce96f85" providerId="ADAL" clId="{54F8BA8F-2DCE-4465-A69C-8AF09575D090}" dt="2022-12-01T17:05:07.598" v="47" actId="20577"/>
        <pc:sldMkLst>
          <pc:docMk/>
          <pc:sldMk cId="412570081" sldId="261"/>
        </pc:sldMkLst>
        <pc:spChg chg="mod">
          <ac:chgData name="Vinjamuri, Surya Naga Vinay Bhushan" userId="857bb5f0-261b-4db1-bb6f-30141ce96f85" providerId="ADAL" clId="{54F8BA8F-2DCE-4465-A69C-8AF09575D090}" dt="2022-12-01T17:05:07.598" v="47" actId="20577"/>
          <ac:spMkLst>
            <pc:docMk/>
            <pc:sldMk cId="412570081" sldId="261"/>
            <ac:spMk id="2" creationId="{285A8C21-7A57-E99F-17BC-D8D46E18D149}"/>
          </ac:spMkLst>
        </pc:spChg>
      </pc:sldChg>
      <pc:sldChg chg="modSp mod">
        <pc:chgData name="Vinjamuri, Surya Naga Vinay Bhushan" userId="857bb5f0-261b-4db1-bb6f-30141ce96f85" providerId="ADAL" clId="{54F8BA8F-2DCE-4465-A69C-8AF09575D090}" dt="2022-12-01T17:02:59.528" v="41" actId="14100"/>
        <pc:sldMkLst>
          <pc:docMk/>
          <pc:sldMk cId="489958449" sldId="271"/>
        </pc:sldMkLst>
        <pc:picChg chg="mod">
          <ac:chgData name="Vinjamuri, Surya Naga Vinay Bhushan" userId="857bb5f0-261b-4db1-bb6f-30141ce96f85" providerId="ADAL" clId="{54F8BA8F-2DCE-4465-A69C-8AF09575D090}" dt="2022-12-01T17:02:59.528" v="41" actId="14100"/>
          <ac:picMkLst>
            <pc:docMk/>
            <pc:sldMk cId="489958449" sldId="271"/>
            <ac:picMk id="3" creationId="{28A018FE-BCB7-2EA0-0725-F5A8AB0F39CF}"/>
          </ac:picMkLst>
        </pc:picChg>
      </pc:sldChg>
      <pc:sldChg chg="addSp delSp modSp add mod">
        <pc:chgData name="Vinjamuri, Surya Naga Vinay Bhushan" userId="857bb5f0-261b-4db1-bb6f-30141ce96f85" providerId="ADAL" clId="{54F8BA8F-2DCE-4465-A69C-8AF09575D090}" dt="2022-12-01T17:01:59.033" v="40" actId="1076"/>
        <pc:sldMkLst>
          <pc:docMk/>
          <pc:sldMk cId="3486497856" sldId="277"/>
        </pc:sldMkLst>
        <pc:spChg chg="mod">
          <ac:chgData name="Vinjamuri, Surya Naga Vinay Bhushan" userId="857bb5f0-261b-4db1-bb6f-30141ce96f85" providerId="ADAL" clId="{54F8BA8F-2DCE-4465-A69C-8AF09575D090}" dt="2022-12-01T17:01:14.786" v="34" actId="20577"/>
          <ac:spMkLst>
            <pc:docMk/>
            <pc:sldMk cId="3486497856" sldId="277"/>
            <ac:spMk id="2" creationId="{D93CFD15-B59B-AB37-BB43-9A55B8940A3F}"/>
          </ac:spMkLst>
        </pc:spChg>
        <pc:picChg chg="del">
          <ac:chgData name="Vinjamuri, Surya Naga Vinay Bhushan" userId="857bb5f0-261b-4db1-bb6f-30141ce96f85" providerId="ADAL" clId="{54F8BA8F-2DCE-4465-A69C-8AF09575D090}" dt="2022-12-01T17:01:17.487" v="35" actId="478"/>
          <ac:picMkLst>
            <pc:docMk/>
            <pc:sldMk cId="3486497856" sldId="277"/>
            <ac:picMk id="3" creationId="{C3D4923E-37D7-1446-7169-49240D5A1B39}"/>
          </ac:picMkLst>
        </pc:picChg>
        <pc:picChg chg="add mod">
          <ac:chgData name="Vinjamuri, Surya Naga Vinay Bhushan" userId="857bb5f0-261b-4db1-bb6f-30141ce96f85" providerId="ADAL" clId="{54F8BA8F-2DCE-4465-A69C-8AF09575D090}" dt="2022-12-01T17:01:59.033" v="40" actId="1076"/>
          <ac:picMkLst>
            <pc:docMk/>
            <pc:sldMk cId="3486497856" sldId="277"/>
            <ac:picMk id="5" creationId="{1A2EBC90-FCD9-ABBB-7699-B5DA94C2F23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5179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4496-E9D8-620C-138B-D3DFD5AE6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effectLst/>
                <a:latin typeface="Calibri" panose="020F0502020204030204" pitchFamily="34" charset="0"/>
              </a:rPr>
              <a:t>Credit Card Lead Prediction </a:t>
            </a:r>
            <a:br>
              <a:rPr lang="en-US" sz="66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D565A-96C0-CBAA-CDE5-84546A9B19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members :-</a:t>
            </a:r>
          </a:p>
          <a:p>
            <a:r>
              <a:rPr lang="en-US" sz="7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Ruthwik</a:t>
            </a:r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7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Ranganath</a:t>
            </a:r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7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Bethapudi</a:t>
            </a:r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Sai </a:t>
            </a:r>
            <a:r>
              <a:rPr lang="en-US" sz="7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Likitha</a:t>
            </a:r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7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Gavirneni</a:t>
            </a:r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7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Shaili</a:t>
            </a:r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7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Gunda</a:t>
            </a:r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Surya Naga Vinay Bhushan </a:t>
            </a:r>
            <a:r>
              <a:rPr lang="en-US" sz="7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Vinjamuri</a:t>
            </a:r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Venkata Sai Madhav </a:t>
            </a:r>
            <a:r>
              <a:rPr lang="en-US" sz="7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Vellanki</a:t>
            </a:r>
            <a:r>
              <a:rPr lang="en-US" sz="7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04AC0-F9DC-C228-7F5B-1D3782238A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6560"/>
            <a:ext cx="12192000" cy="61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3EE4C3-EA20-F1BD-1CF2-D2B7436C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665785" cy="43400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2322D-D4F5-8B1F-82B2-05A4FAFD68C3}"/>
              </a:ext>
            </a:extLst>
          </p:cNvPr>
          <p:cNvSpPr txBox="1"/>
          <p:nvPr/>
        </p:nvSpPr>
        <p:spPr>
          <a:xfrm>
            <a:off x="162658" y="175846"/>
            <a:ext cx="512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>
              <a:latin typeface="Inter"/>
            </a:endParaRPr>
          </a:p>
          <a:p>
            <a:pPr algn="l"/>
            <a:endParaRPr lang="en-US" dirty="0"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91B91-215B-24DD-E02E-26B83F19E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1"/>
            <a:ext cx="5124450" cy="43400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ABAFBF-A75D-295A-FB7F-25C16FEC7822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4665785" y="2170037"/>
            <a:ext cx="2401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4E89FB-8DE7-9345-CBE3-C198218E9771}"/>
              </a:ext>
            </a:extLst>
          </p:cNvPr>
          <p:cNvSpPr txBox="1"/>
          <p:nvPr/>
        </p:nvSpPr>
        <p:spPr>
          <a:xfrm>
            <a:off x="574431" y="4736123"/>
            <a:ext cx="106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effectLst/>
              <a:latin typeface="Inter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>
                <a:effectLst/>
                <a:latin typeface="Inter"/>
              </a:rPr>
              <a:t>We shall proceed with taking log transform of '</a:t>
            </a:r>
            <a:r>
              <a:rPr lang="en-US" b="0" i="0" u="none" strike="noStrike" dirty="0" err="1">
                <a:effectLst/>
                <a:latin typeface="Inter"/>
              </a:rPr>
              <a:t>Avg_Account_Balance</a:t>
            </a:r>
            <a:r>
              <a:rPr lang="en-US" b="0" i="0" u="none" strike="noStrike" dirty="0">
                <a:effectLst/>
                <a:latin typeface="Inter"/>
              </a:rPr>
              <a:t>' to obtain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00656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A426B-E30B-4D88-8E73-B17AA21F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6" y="0"/>
            <a:ext cx="8206154" cy="6049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92CA81-C2CF-737C-0EB9-675A79A955B0}"/>
              </a:ext>
            </a:extLst>
          </p:cNvPr>
          <p:cNvSpPr txBox="1"/>
          <p:nvPr/>
        </p:nvSpPr>
        <p:spPr>
          <a:xfrm>
            <a:off x="211015" y="211015"/>
            <a:ext cx="377483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Correlation plot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We are looking for high correlation between the predictors.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We can observe that there is no larger correlation between any of the variables.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8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576C-E827-922B-DD51-01956E99D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217229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9AE0-41C8-5B6B-8FB6-A345FEFE3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C48E7-1AE9-6AF4-24EC-4DFA21A15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2146787"/>
            <a:ext cx="5446834" cy="3824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4E8A9-BA84-2041-4D37-FA8ED69A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50" y="2140925"/>
            <a:ext cx="5262796" cy="382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3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FD15-B59B-AB37-BB43-9A55B894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performance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EBC90-FCD9-ABBB-7699-B5DA94C2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08" y="2004753"/>
            <a:ext cx="6310983" cy="404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9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7C33-AF11-46E4-0B49-FE52C24C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DB861-7D56-4D54-F9F8-F13C4794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076450"/>
            <a:ext cx="5482003" cy="397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BD282-0C37-CD50-D4D3-8D80CEA3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4" y="2076449"/>
            <a:ext cx="5388939" cy="397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FD15-B59B-AB37-BB43-9A55B894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performance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4923E-37D7-1446-7169-49240D5A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512" y="1977390"/>
            <a:ext cx="6728975" cy="40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27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FFC0-74D8-DB7A-2A28-FFC4F6CC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92A78-3B3C-1B70-23EB-AE303BE4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965960"/>
            <a:ext cx="5020279" cy="4087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D8B8D-9ADF-7EC3-D31A-A1F9E2624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53" y="1965960"/>
            <a:ext cx="5020279" cy="40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6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5D84-D3A8-FD52-4009-397AC17C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Random 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A3D14-6A9A-D87D-CFF1-422F1F1B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988820"/>
            <a:ext cx="6019800" cy="40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56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FFC0-74D8-DB7A-2A28-FFC4F6CC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F336E-BFF2-F936-CA44-27D705B7A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3" y="2571750"/>
            <a:ext cx="4525660" cy="3559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CC1892-D9B6-2AEC-565A-17F385B4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783" y="2571750"/>
            <a:ext cx="5441454" cy="3559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A2927-500E-78FF-0F27-3B54012E7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63" y="1972722"/>
            <a:ext cx="10568474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9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C4F2-A25B-FEAE-E595-E3D23791D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Project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Pre-Processing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Models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82C71D-EBAB-1515-3596-AE7F32169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4835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8E598-D717-3837-0786-D78C8E75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- GDBC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018FE-BCB7-2EA0-0725-F5A8AB0F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2060299"/>
            <a:ext cx="4419600" cy="39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5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2826-E702-9DF2-E306-F652C45D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CD5A3CB-652D-0CE0-090A-D59F79116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855854"/>
              </p:ext>
            </p:extLst>
          </p:nvPr>
        </p:nvGraphicFramePr>
        <p:xfrm>
          <a:off x="2032000" y="2322405"/>
          <a:ext cx="8128000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541678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62637401"/>
                    </a:ext>
                  </a:extLst>
                </a:gridCol>
              </a:tblGrid>
              <a:tr h="353869">
                <a:tc>
                  <a:txBody>
                    <a:bodyPr/>
                    <a:lstStyle/>
                    <a:p>
                      <a:r>
                        <a:rPr lang="en-US" dirty="0"/>
                        <a:t>Model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486964"/>
                  </a:ext>
                </a:extLst>
              </a:tr>
              <a:tr h="353869">
                <a:tc>
                  <a:txBody>
                    <a:bodyPr/>
                    <a:lstStyle/>
                    <a:p>
                      <a:r>
                        <a:rPr lang="en-US" dirty="0"/>
                        <a:t>Logistic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06366"/>
                  </a:ext>
                </a:extLst>
              </a:tr>
              <a:tr h="353869">
                <a:tc>
                  <a:txBody>
                    <a:bodyPr/>
                    <a:lstStyle/>
                    <a:p>
                      <a:r>
                        <a:rPr lang="en-US" dirty="0"/>
                        <a:t>Decision Tree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163140"/>
                  </a:ext>
                </a:extLst>
              </a:tr>
              <a:tr h="353869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802071"/>
                  </a:ext>
                </a:extLst>
              </a:tr>
              <a:tr h="3538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Gradient Boosting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78433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93A1E9-8678-79E8-17CE-0883D4AFD85E}"/>
              </a:ext>
            </a:extLst>
          </p:cNvPr>
          <p:cNvSpPr txBox="1"/>
          <p:nvPr/>
        </p:nvSpPr>
        <p:spPr>
          <a:xfrm>
            <a:off x="1691640" y="4320540"/>
            <a:ext cx="9063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Here, we select the model in which both false positive and false negative are undesired for the business. Hence, F1 score will be the key performance indicator in determining the best model.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We conclude Gradient Boosting Classifier as the best model.</a:t>
            </a:r>
          </a:p>
        </p:txBody>
      </p:sp>
    </p:spTree>
    <p:extLst>
      <p:ext uri="{BB962C8B-B14F-4D97-AF65-F5344CB8AC3E}">
        <p14:creationId xmlns:p14="http://schemas.microsoft.com/office/powerpoint/2010/main" val="2564646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459A-EE12-D2DF-7A2E-21F44E24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3526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187A-5828-42B0-25B2-C2E62F73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69" y="236961"/>
            <a:ext cx="3078380" cy="1049235"/>
          </a:xfrm>
        </p:spPr>
        <p:txBody>
          <a:bodyPr>
            <a:normAutofit fontScale="90000"/>
          </a:bodyPr>
          <a:lstStyle/>
          <a:p>
            <a:r>
              <a:rPr lang="en-US" sz="3200" b="0" i="0" kern="1200" dirty="0">
                <a:latin typeface="+mj-lt"/>
                <a:ea typeface="+mj-ea"/>
                <a:cs typeface="+mj-cs"/>
              </a:rPr>
              <a:t>PROJECT </a:t>
            </a:r>
            <a:br>
              <a:rPr lang="en-US" sz="3200" b="0" i="0" kern="1200" dirty="0">
                <a:latin typeface="+mj-lt"/>
                <a:ea typeface="+mj-ea"/>
                <a:cs typeface="+mj-cs"/>
              </a:rPr>
            </a:br>
            <a:r>
              <a:rPr lang="en-US" sz="3200" b="0" i="0" kern="1200" dirty="0">
                <a:latin typeface="+mj-lt"/>
                <a:ea typeface="+mj-ea"/>
                <a:cs typeface="+mj-cs"/>
              </a:rPr>
              <a:t>INTRODUCTION</a:t>
            </a:r>
            <a:b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F651E-036D-17FB-5A25-BAF79DAC0B16}"/>
              </a:ext>
            </a:extLst>
          </p:cNvPr>
          <p:cNvSpPr txBox="1"/>
          <p:nvPr/>
        </p:nvSpPr>
        <p:spPr>
          <a:xfrm>
            <a:off x="1499301" y="1527074"/>
            <a:ext cx="3079531" cy="1993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800" b="1" dirty="0">
                <a:latin typeface="+mj-lt"/>
                <a:ea typeface="+mj-ea"/>
                <a:cs typeface="+mj-cs"/>
              </a:rPr>
              <a:t>CONTEXT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800" dirty="0">
                <a:latin typeface="+mj-lt"/>
                <a:ea typeface="+mj-ea"/>
                <a:cs typeface="+mj-cs"/>
              </a:rPr>
              <a:t>Building supervised machine algorithm models to assess individual data and predict whether a person is likely to purchase a credit card.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6A949-1230-8B54-D61A-7BE868F36C22}"/>
              </a:ext>
            </a:extLst>
          </p:cNvPr>
          <p:cNvSpPr txBox="1"/>
          <p:nvPr/>
        </p:nvSpPr>
        <p:spPr>
          <a:xfrm>
            <a:off x="6096000" y="1391655"/>
            <a:ext cx="553895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Motivation</a:t>
            </a:r>
          </a:p>
          <a:p>
            <a:pPr marL="18288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bank is interested in finding out which consumers would have a higher likelihood of using a suggested credit card. </a:t>
            </a:r>
          </a:p>
          <a:p>
            <a:pPr marL="18288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Bank hopes to upsell its credit cards to current clients. A certain group of consumers who are qualified to use these credit cards has been identified by the bank.</a:t>
            </a:r>
          </a:p>
          <a:p>
            <a:pPr marL="18288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bank needs your assistance to identify clients who could be more likely to exhibit interest in a suggested credit card.</a:t>
            </a:r>
            <a:endParaRPr lang="en-US" sz="1800" dirty="0"/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Audience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aim is to find people who are likely to purchase a credit card.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8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A4521-4376-A4B7-8C74-848B8AE30DDA}"/>
              </a:ext>
            </a:extLst>
          </p:cNvPr>
          <p:cNvSpPr txBox="1"/>
          <p:nvPr/>
        </p:nvSpPr>
        <p:spPr>
          <a:xfrm>
            <a:off x="399393" y="117716"/>
            <a:ext cx="35735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kern="1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Description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4258A-40FE-9CBB-B1A6-9474AFCA7AF3}"/>
              </a:ext>
            </a:extLst>
          </p:cNvPr>
          <p:cNvSpPr txBox="1"/>
          <p:nvPr/>
        </p:nvSpPr>
        <p:spPr>
          <a:xfrm>
            <a:off x="399393" y="1222140"/>
            <a:ext cx="3436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Target Variable – </a:t>
            </a:r>
            <a:r>
              <a:rPr lang="en-US" dirty="0" err="1"/>
              <a:t>Is_Lead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+mj-lt"/>
                <a:ea typeface="+mj-ea"/>
                <a:cs typeface="+mj-cs"/>
              </a:rPr>
              <a:t>10 Predictors – 3 Numerical variables &amp;  7 Categorical variables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B92AB-ABC3-96E7-5214-8258FEC9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90" y="1175550"/>
            <a:ext cx="7772400" cy="44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8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F4EB-512F-20BF-2F2D-93A6DC92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preprocessing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5822F-F78E-BAF2-C2D1-596879C86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800" dirty="0"/>
              <a:t> 245725 </a:t>
            </a:r>
            <a:r>
              <a:rPr lang="en-US" sz="1800" dirty="0">
                <a:latin typeface="+mj-lt"/>
                <a:ea typeface="+mj-ea"/>
                <a:cs typeface="+mj-cs"/>
              </a:rPr>
              <a:t>records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800" dirty="0">
                <a:latin typeface="+mj-lt"/>
                <a:ea typeface="+mj-ea"/>
                <a:cs typeface="+mj-cs"/>
              </a:rPr>
              <a:t> Data Cleaning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800" dirty="0">
                <a:latin typeface="+mj-lt"/>
                <a:ea typeface="+mj-ea"/>
                <a:cs typeface="+mj-cs"/>
              </a:rPr>
              <a:t>Outlier Treatment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89A7B-D14F-8A7D-B958-1AD1202D7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250731"/>
            <a:ext cx="6223602" cy="39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3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5A8C21-7A57-E99F-17BC-D8D46E18D149}"/>
              </a:ext>
            </a:extLst>
          </p:cNvPr>
          <p:cNvSpPr txBox="1"/>
          <p:nvPr/>
        </p:nvSpPr>
        <p:spPr>
          <a:xfrm>
            <a:off x="199291" y="222738"/>
            <a:ext cx="3903785" cy="573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/>
              <a:t>Handling null values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entury Gothic" panose="020B0502020202020204"/>
              <a:ea typeface="+mj-ea"/>
              <a:cs typeface="+mj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Imputation is a method used for replacing the missing values with an alternate to retain most of the data/information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dirty="0">
              <a:latin typeface="Century Gothic" panose="020B0502020202020204"/>
              <a:ea typeface="+mj-ea"/>
              <a:cs typeface="+mj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Without Imputation</a:t>
            </a:r>
            <a:endParaRPr lang="en-US" dirty="0">
              <a:latin typeface="Century Gothic" panose="020B0502020202020204"/>
              <a:ea typeface="+mj-ea"/>
              <a:cs typeface="+mj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Critical records may be deleted.</a:t>
            </a:r>
            <a:endParaRPr lang="en-US" dirty="0">
              <a:latin typeface="Century Gothic" panose="020B0502020202020204"/>
              <a:ea typeface="+mj-ea"/>
              <a:cs typeface="+mj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Reduction in the data set size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dirty="0">
              <a:latin typeface="Century Gothic" panose="020B0502020202020204"/>
              <a:ea typeface="+mj-ea"/>
              <a:cs typeface="+mj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Outcome: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Bridge the gap and provide reliable results</a:t>
            </a:r>
            <a:endParaRPr lang="en-US" dirty="0">
              <a:latin typeface="Century Gothic" panose="020B0502020202020204"/>
              <a:ea typeface="+mj-ea"/>
              <a:cs typeface="+mj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Imputation Methods : Most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frequent.</a:t>
            </a:r>
            <a:endParaRPr 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9102-5C75-CCB6-DD11-E589FFAC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3880"/>
            <a:ext cx="3993691" cy="32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AABCE-77EA-5355-7FC3-5AA3A2C2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73827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7C472-80B2-3B22-9C0F-CE5D7C1C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224" y="1043152"/>
            <a:ext cx="6898276" cy="4771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CD9AB8-8419-535F-04F9-870012E300EB}"/>
              </a:ext>
            </a:extLst>
          </p:cNvPr>
          <p:cNvSpPr txBox="1"/>
          <p:nvPr/>
        </p:nvSpPr>
        <p:spPr>
          <a:xfrm>
            <a:off x="187569" y="304800"/>
            <a:ext cx="48181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Performed EDA on age variable vs target variable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Age group [35,50] are most likely to show interest in taking a credit card.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Age group [80,95] are least likely to show interest in taking a credit card. </a:t>
            </a:r>
          </a:p>
        </p:txBody>
      </p:sp>
    </p:spTree>
    <p:extLst>
      <p:ext uri="{BB962C8B-B14F-4D97-AF65-F5344CB8AC3E}">
        <p14:creationId xmlns:p14="http://schemas.microsoft.com/office/powerpoint/2010/main" val="396387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925421-6E2A-FB3E-8CDD-42672FCD24DB}"/>
              </a:ext>
            </a:extLst>
          </p:cNvPr>
          <p:cNvSpPr txBox="1"/>
          <p:nvPr/>
        </p:nvSpPr>
        <p:spPr>
          <a:xfrm>
            <a:off x="615461" y="117231"/>
            <a:ext cx="109610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Visualization of count vs gender, occupation, </a:t>
            </a:r>
            <a:r>
              <a:rPr lang="en-US" sz="2000" dirty="0" err="1"/>
              <a:t>region_code</a:t>
            </a:r>
            <a:r>
              <a:rPr lang="en-US" sz="2000" dirty="0"/>
              <a:t>, </a:t>
            </a:r>
            <a:r>
              <a:rPr lang="en-US" sz="2000" dirty="0" err="1"/>
              <a:t>channel_code</a:t>
            </a:r>
            <a:r>
              <a:rPr lang="en-US" sz="2000" dirty="0"/>
              <a:t>, </a:t>
            </a:r>
            <a:r>
              <a:rPr lang="en-US" sz="2000" dirty="0" err="1"/>
              <a:t>credit_product,Is_active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C0C1F-2003-6BCA-F24F-B0A6CE82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261" y="581073"/>
            <a:ext cx="7351245" cy="555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225F72-9D35-3D5B-BCA6-1B9D22225B46}"/>
              </a:ext>
            </a:extLst>
          </p:cNvPr>
          <p:cNvSpPr txBox="1"/>
          <p:nvPr/>
        </p:nvSpPr>
        <p:spPr>
          <a:xfrm>
            <a:off x="410308" y="763562"/>
            <a:ext cx="411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Male are most likely to convert.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Social media marketing (x2) has highest conversion rate.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 Self employed people are most likely to take credit cards compared to other occupation people.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Inter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Inter"/>
              </a:rPr>
              <a:t>I</a:t>
            </a:r>
            <a:r>
              <a:rPr lang="en-US" b="0" i="0" u="none" strike="noStrike" dirty="0">
                <a:effectLst/>
                <a:latin typeface="Inter"/>
              </a:rPr>
              <a:t>t is very strange to observe that the missing values do actually have more leads. 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b="0" i="0" u="none" strike="noStrike" dirty="0">
              <a:effectLst/>
              <a:latin typeface="Inter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>
                <a:effectLst/>
                <a:latin typeface="Inter"/>
              </a:rPr>
              <a:t>Thus we shall impute the missing values as 'Missing’ with most frequent class.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4234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1097</TotalTime>
  <Words>520</Words>
  <Application>Microsoft Macintosh PowerPoint</Application>
  <PresentationFormat>Widescreen</PresentationFormat>
  <Paragraphs>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Century Gothic</vt:lpstr>
      <vt:lpstr>Gill Sans MT</vt:lpstr>
      <vt:lpstr>Inter</vt:lpstr>
      <vt:lpstr>Wingdings</vt:lpstr>
      <vt:lpstr>Wingdings 3</vt:lpstr>
      <vt:lpstr>Gallery</vt:lpstr>
      <vt:lpstr>Credit Card Lead Prediction  </vt:lpstr>
      <vt:lpstr>CONTENTS</vt:lpstr>
      <vt:lpstr>PROJECT  INTRODUCTION </vt:lpstr>
      <vt:lpstr>PowerPoint Presentation</vt:lpstr>
      <vt:lpstr>Data analysis and preprocessing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Machine learning models</vt:lpstr>
      <vt:lpstr>Logistic Regression </vt:lpstr>
      <vt:lpstr>LOGISTIC REGRESSION performance metrics</vt:lpstr>
      <vt:lpstr>Decision tree </vt:lpstr>
      <vt:lpstr>Decision Tree performance metrics</vt:lpstr>
      <vt:lpstr>Random forest</vt:lpstr>
      <vt:lpstr>Performance metrics Random Forest</vt:lpstr>
      <vt:lpstr>Gradient boosting</vt:lpstr>
      <vt:lpstr>Performance metrics - GDBC</vt:lpstr>
      <vt:lpstr>conclusion</vt:lpstr>
      <vt:lpstr>End OF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Lead Prediction  </dc:title>
  <dc:creator>Bethapudi, Ruthwik Ranganath</dc:creator>
  <cp:lastModifiedBy>Bethapudi, Ruthwik Ranganath</cp:lastModifiedBy>
  <cp:revision>39</cp:revision>
  <dcterms:created xsi:type="dcterms:W3CDTF">2022-11-30T22:54:01Z</dcterms:created>
  <dcterms:modified xsi:type="dcterms:W3CDTF">2022-12-02T00:34:14Z</dcterms:modified>
</cp:coreProperties>
</file>